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B8267-0430-4287-AD27-2E0A5C28EC8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45AF9-9427-4302-8FEC-9AEBEC36CEC6}">
      <dgm:prSet phldrT="[Text]"/>
      <dgm:spPr>
        <a:solidFill>
          <a:schemeClr val="bg1">
            <a:alpha val="66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Objectives &amp; Guiding Questions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04D595C1-9C9B-48B9-97FF-B3EE56E0BB75}" type="parTrans" cxnId="{B6868F8C-E693-4DAB-A649-4B2CF10EA98A}">
      <dgm:prSet/>
      <dgm:spPr/>
      <dgm:t>
        <a:bodyPr/>
        <a:lstStyle/>
        <a:p>
          <a:endParaRPr lang="en-US"/>
        </a:p>
      </dgm:t>
    </dgm:pt>
    <dgm:pt modelId="{3E7D516C-7698-4BD7-A8BA-BC0883E129BC}" type="sibTrans" cxnId="{B6868F8C-E693-4DAB-A649-4B2CF10EA98A}">
      <dgm:prSet/>
      <dgm:spPr/>
      <dgm:t>
        <a:bodyPr/>
        <a:lstStyle/>
        <a:p>
          <a:endParaRPr lang="en-US"/>
        </a:p>
      </dgm:t>
    </dgm:pt>
    <dgm:pt modelId="{153FA799-DB25-4712-A001-2809A6656C97}">
      <dgm:prSet phldrT="[Text]" custT="1"/>
      <dgm:spPr>
        <a:noFill/>
      </dgm:spPr>
      <dgm:t>
        <a:bodyPr/>
        <a:lstStyle/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1. Identify the scale ratio of a scaled drawing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2. Identify the scale ratio of two similar shapes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3. Use ratios and proportions to determine the    dimensions of similar shapes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4. Use a scale to create drawings, plans, blueprints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5. Become familiar with how scale factors, proportions, and ratios apply to real life designs </a:t>
          </a:r>
          <a:endParaRPr lang="en-US" sz="1700" dirty="0">
            <a:solidFill>
              <a:schemeClr val="accent2">
                <a:lumMod val="50000"/>
              </a:schemeClr>
            </a:solidFill>
          </a:endParaRPr>
        </a:p>
      </dgm:t>
    </dgm:pt>
    <dgm:pt modelId="{734BF356-5B0C-44A4-934F-B3479ECEAB5E}" type="parTrans" cxnId="{3CEC532F-3665-4262-9796-D12A3257E7DE}">
      <dgm:prSet/>
      <dgm:spPr/>
      <dgm:t>
        <a:bodyPr/>
        <a:lstStyle/>
        <a:p>
          <a:endParaRPr lang="en-US"/>
        </a:p>
      </dgm:t>
    </dgm:pt>
    <dgm:pt modelId="{641C18CF-371A-4AE1-8EAA-995E6B3897BF}" type="sibTrans" cxnId="{3CEC532F-3665-4262-9796-D12A3257E7DE}">
      <dgm:prSet/>
      <dgm:spPr/>
      <dgm:t>
        <a:bodyPr/>
        <a:lstStyle/>
        <a:p>
          <a:endParaRPr lang="en-US"/>
        </a:p>
      </dgm:t>
    </dgm:pt>
    <dgm:pt modelId="{47159546-D112-4915-8476-150B1F488ED0}">
      <dgm:prSet phldrT="[Text]" custT="1"/>
      <dgm:spPr>
        <a:noFill/>
      </dgm:spPr>
      <dgm:t>
        <a:bodyPr/>
        <a:lstStyle/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1. What is a scale as used in drawings and maps?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2. How do you determine the scale ratio between two similar shapes?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3. How do you use the scale ratios and proportions to find dimensions of similar shapes?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4. How can you use a given scale to create a blueprint or scaled drawing?</a:t>
          </a:r>
          <a:br>
            <a:rPr lang="en-US" sz="17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dirty="0" smtClean="0">
            <a:solidFill>
              <a:schemeClr val="accent2">
                <a:lumMod val="50000"/>
              </a:schemeClr>
            </a:solidFill>
          </a:endParaRPr>
        </a:p>
        <a:p>
          <a:pPr algn="l"/>
          <a:r>
            <a:rPr lang="en-US" sz="1700" dirty="0" smtClean="0">
              <a:solidFill>
                <a:schemeClr val="accent2">
                  <a:lumMod val="50000"/>
                </a:schemeClr>
              </a:solidFill>
            </a:rPr>
            <a:t>5. Where can you find scales being used?</a:t>
          </a:r>
          <a:endParaRPr lang="en-US" sz="1700" dirty="0">
            <a:solidFill>
              <a:schemeClr val="accent2">
                <a:lumMod val="50000"/>
              </a:schemeClr>
            </a:solidFill>
          </a:endParaRPr>
        </a:p>
      </dgm:t>
    </dgm:pt>
    <dgm:pt modelId="{66C4094B-D5C6-4D40-B41D-1DA430204C34}" type="parTrans" cxnId="{337A9234-697F-4387-8E9B-4D9B13F09654}">
      <dgm:prSet/>
      <dgm:spPr/>
      <dgm:t>
        <a:bodyPr/>
        <a:lstStyle/>
        <a:p>
          <a:endParaRPr lang="en-US"/>
        </a:p>
      </dgm:t>
    </dgm:pt>
    <dgm:pt modelId="{B3160743-EE2F-4215-BA34-C7501546777F}" type="sibTrans" cxnId="{337A9234-697F-4387-8E9B-4D9B13F09654}">
      <dgm:prSet/>
      <dgm:spPr/>
      <dgm:t>
        <a:bodyPr/>
        <a:lstStyle/>
        <a:p>
          <a:endParaRPr lang="en-US"/>
        </a:p>
      </dgm:t>
    </dgm:pt>
    <dgm:pt modelId="{2F1607ED-565B-4184-8B9C-60CDF0C098D3}" type="pres">
      <dgm:prSet presAssocID="{495B8267-0430-4287-AD27-2E0A5C28EC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4AB12-8BA2-4186-9B7D-B82F490BFB0E}" type="pres">
      <dgm:prSet presAssocID="{70245AF9-9427-4302-8FEC-9AEBEC36CEC6}" presName="roof" presStyleLbl="dkBgShp" presStyleIdx="0" presStyleCnt="2" custScaleY="69849" custLinFactNeighborY="-15075"/>
      <dgm:spPr/>
      <dgm:t>
        <a:bodyPr/>
        <a:lstStyle/>
        <a:p>
          <a:endParaRPr lang="en-US"/>
        </a:p>
      </dgm:t>
    </dgm:pt>
    <dgm:pt modelId="{DA4D7737-A66F-482C-9509-56B9618C2B00}" type="pres">
      <dgm:prSet presAssocID="{70245AF9-9427-4302-8FEC-9AEBEC36CEC6}" presName="pillars" presStyleCnt="0"/>
      <dgm:spPr/>
    </dgm:pt>
    <dgm:pt modelId="{F353ECF8-7B0F-4ADD-89EC-F1F641DF5558}" type="pres">
      <dgm:prSet presAssocID="{70245AF9-9427-4302-8FEC-9AEBEC36CEC6}" presName="pillar1" presStyleLbl="node1" presStyleIdx="0" presStyleCnt="2" custScaleX="2000000" custScaleY="121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200C1-C046-42A8-988F-E823386D5DDD}" type="pres">
      <dgm:prSet presAssocID="{47159546-D112-4915-8476-150B1F488ED0}" presName="pillarX" presStyleLbl="node1" presStyleIdx="1" presStyleCnt="2" custScaleX="2000000" custScaleY="121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FE2F8-4F6A-4C9B-B7C4-8C22147BCD11}" type="pres">
      <dgm:prSet presAssocID="{70245AF9-9427-4302-8FEC-9AEBEC36CEC6}" presName="base" presStyleLbl="dkBgShp" presStyleIdx="1" presStyleCnt="2" custFlipVert="0" custScaleY="26499" custLinFactNeighborY="36457"/>
      <dgm:spPr>
        <a:noFill/>
      </dgm:spPr>
      <dgm:t>
        <a:bodyPr/>
        <a:lstStyle/>
        <a:p>
          <a:endParaRPr lang="en-US"/>
        </a:p>
      </dgm:t>
    </dgm:pt>
  </dgm:ptLst>
  <dgm:cxnLst>
    <dgm:cxn modelId="{3CEC532F-3665-4262-9796-D12A3257E7DE}" srcId="{70245AF9-9427-4302-8FEC-9AEBEC36CEC6}" destId="{153FA799-DB25-4712-A001-2809A6656C97}" srcOrd="0" destOrd="0" parTransId="{734BF356-5B0C-44A4-934F-B3479ECEAB5E}" sibTransId="{641C18CF-371A-4AE1-8EAA-995E6B3897BF}"/>
    <dgm:cxn modelId="{B6868F8C-E693-4DAB-A649-4B2CF10EA98A}" srcId="{495B8267-0430-4287-AD27-2E0A5C28EC8A}" destId="{70245AF9-9427-4302-8FEC-9AEBEC36CEC6}" srcOrd="0" destOrd="0" parTransId="{04D595C1-9C9B-48B9-97FF-B3EE56E0BB75}" sibTransId="{3E7D516C-7698-4BD7-A8BA-BC0883E129BC}"/>
    <dgm:cxn modelId="{99B8005B-C625-4C18-9089-56675FBAB784}" type="presOf" srcId="{495B8267-0430-4287-AD27-2E0A5C28EC8A}" destId="{2F1607ED-565B-4184-8B9C-60CDF0C098D3}" srcOrd="0" destOrd="0" presId="urn:microsoft.com/office/officeart/2005/8/layout/hList3"/>
    <dgm:cxn modelId="{FE468368-C907-4F9F-ABED-5C0A60544692}" type="presOf" srcId="{70245AF9-9427-4302-8FEC-9AEBEC36CEC6}" destId="{CB34AB12-8BA2-4186-9B7D-B82F490BFB0E}" srcOrd="0" destOrd="0" presId="urn:microsoft.com/office/officeart/2005/8/layout/hList3"/>
    <dgm:cxn modelId="{DF126159-B78D-45EE-8659-E2ECDC543608}" type="presOf" srcId="{47159546-D112-4915-8476-150B1F488ED0}" destId="{46D200C1-C046-42A8-988F-E823386D5DDD}" srcOrd="0" destOrd="0" presId="urn:microsoft.com/office/officeart/2005/8/layout/hList3"/>
    <dgm:cxn modelId="{01ABF1F1-48AB-4090-ACEA-5A642F51A6DD}" type="presOf" srcId="{153FA799-DB25-4712-A001-2809A6656C97}" destId="{F353ECF8-7B0F-4ADD-89EC-F1F641DF5558}" srcOrd="0" destOrd="0" presId="urn:microsoft.com/office/officeart/2005/8/layout/hList3"/>
    <dgm:cxn modelId="{337A9234-697F-4387-8E9B-4D9B13F09654}" srcId="{70245AF9-9427-4302-8FEC-9AEBEC36CEC6}" destId="{47159546-D112-4915-8476-150B1F488ED0}" srcOrd="1" destOrd="0" parTransId="{66C4094B-D5C6-4D40-B41D-1DA430204C34}" sibTransId="{B3160743-EE2F-4215-BA34-C7501546777F}"/>
    <dgm:cxn modelId="{86AEAC91-A870-4176-AB1F-CBD849BF51B9}" type="presParOf" srcId="{2F1607ED-565B-4184-8B9C-60CDF0C098D3}" destId="{CB34AB12-8BA2-4186-9B7D-B82F490BFB0E}" srcOrd="0" destOrd="0" presId="urn:microsoft.com/office/officeart/2005/8/layout/hList3"/>
    <dgm:cxn modelId="{C338B477-5971-4DB1-851B-AE61A3148395}" type="presParOf" srcId="{2F1607ED-565B-4184-8B9C-60CDF0C098D3}" destId="{DA4D7737-A66F-482C-9509-56B9618C2B00}" srcOrd="1" destOrd="0" presId="urn:microsoft.com/office/officeart/2005/8/layout/hList3"/>
    <dgm:cxn modelId="{27E771C8-B5B5-415A-8364-A36FAE5508A4}" type="presParOf" srcId="{DA4D7737-A66F-482C-9509-56B9618C2B00}" destId="{F353ECF8-7B0F-4ADD-89EC-F1F641DF5558}" srcOrd="0" destOrd="0" presId="urn:microsoft.com/office/officeart/2005/8/layout/hList3"/>
    <dgm:cxn modelId="{DE67B387-130E-4A67-AEAE-E9AB51F4CF48}" type="presParOf" srcId="{DA4D7737-A66F-482C-9509-56B9618C2B00}" destId="{46D200C1-C046-42A8-988F-E823386D5DDD}" srcOrd="1" destOrd="0" presId="urn:microsoft.com/office/officeart/2005/8/layout/hList3"/>
    <dgm:cxn modelId="{320B83AE-DA02-402B-BC3E-DE3A728DC235}" type="presParOf" srcId="{2F1607ED-565B-4184-8B9C-60CDF0C098D3}" destId="{D1AFE2F8-4F6A-4C9B-B7C4-8C22147BCD1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4AB12-8BA2-4186-9B7D-B82F490BFB0E}">
      <dsp:nvSpPr>
        <dsp:cNvPr id="0" name=""/>
        <dsp:cNvSpPr/>
      </dsp:nvSpPr>
      <dsp:spPr>
        <a:xfrm>
          <a:off x="0" y="0"/>
          <a:ext cx="8458200" cy="1059176"/>
        </a:xfrm>
        <a:prstGeom prst="rect">
          <a:avLst/>
        </a:prstGeom>
        <a:solidFill>
          <a:schemeClr val="bg1"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accent2">
                  <a:lumMod val="50000"/>
                </a:schemeClr>
              </a:solidFill>
            </a:rPr>
            <a:t>Objectives &amp; Guiding Questions</a:t>
          </a:r>
          <a:endParaRPr lang="en-US" sz="4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0"/>
        <a:ext cx="8458200" cy="1059176"/>
      </dsp:txXfrm>
    </dsp:sp>
    <dsp:sp modelId="{F353ECF8-7B0F-4ADD-89EC-F1F641DF5558}">
      <dsp:nvSpPr>
        <dsp:cNvPr id="0" name=""/>
        <dsp:cNvSpPr/>
      </dsp:nvSpPr>
      <dsp:spPr>
        <a:xfrm>
          <a:off x="1032" y="1062687"/>
          <a:ext cx="4228067" cy="3872801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1. Identify the scale ratio of a scaled drawing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2. Identify the scale ratio of two similar shapes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3. Use ratios and proportions to determine the    dimensions of similar shapes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4. Use a scale to create drawings, plans, blueprints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5. Become familiar with how scale factors, proportions, and ratios apply to real life designs </a:t>
          </a:r>
          <a:endParaRPr lang="en-US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32" y="1062687"/>
        <a:ext cx="4228067" cy="3872801"/>
      </dsp:txXfrm>
    </dsp:sp>
    <dsp:sp modelId="{46D200C1-C046-42A8-988F-E823386D5DDD}">
      <dsp:nvSpPr>
        <dsp:cNvPr id="0" name=""/>
        <dsp:cNvSpPr/>
      </dsp:nvSpPr>
      <dsp:spPr>
        <a:xfrm>
          <a:off x="4229100" y="1062687"/>
          <a:ext cx="4228067" cy="3872801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1. What is a scale as used in drawings and maps?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2. How do you determine the scale ratio between two similar shapes?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3. How do you use the scale ratios and proportions to find dimensions of similar shapes?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4. How can you use a given scale to create a blueprint or scaled drawing?</a:t>
          </a:r>
          <a:b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</a:br>
          <a:endParaRPr lang="en-US" sz="170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2">
                  <a:lumMod val="50000"/>
                </a:schemeClr>
              </a:solidFill>
            </a:rPr>
            <a:t>5. Where can you find scales being used?</a:t>
          </a:r>
          <a:endParaRPr lang="en-US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29100" y="1062687"/>
        <a:ext cx="4228067" cy="3872801"/>
      </dsp:txXfrm>
    </dsp:sp>
    <dsp:sp modelId="{D1AFE2F8-4F6A-4C9B-B7C4-8C22147BCD11}">
      <dsp:nvSpPr>
        <dsp:cNvPr id="0" name=""/>
        <dsp:cNvSpPr/>
      </dsp:nvSpPr>
      <dsp:spPr>
        <a:xfrm>
          <a:off x="0" y="4850311"/>
          <a:ext cx="8458200" cy="9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8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3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0F9EFB-2EDF-4E9F-AB68-2ABBEE9D9C0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E868DD-09B6-405E-A9DB-6468E788CC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Math/Content/HSG/SRT/A/1/b" TargetMode="External"/><Relationship Id="rId2" Type="http://schemas.openxmlformats.org/officeDocument/2006/relationships/hyperlink" Target="http://www.corestandards.org/Math/Content/HSG/MG/A/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Bike Trail to Scale</a:t>
            </a:r>
            <a:br>
              <a:rPr lang="en-US" dirty="0" smtClean="0"/>
            </a:b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Kayla Quinter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Senior Civil Engineering Student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Cincinnati Country Day HS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Honors Geometry (9)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b="1" dirty="0" smtClean="0"/>
              <a:t>Topic:</a:t>
            </a:r>
            <a:r>
              <a:rPr lang="en-US" sz="2400" dirty="0" smtClean="0"/>
              <a:t> Similar Polygons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Academic Content Standards:</a:t>
            </a:r>
          </a:p>
          <a:p>
            <a:pPr lvl="1"/>
            <a:r>
              <a:rPr lang="en-US" sz="2400" u="sng" dirty="0" smtClean="0">
                <a:hlinkClick r:id="rId2"/>
              </a:rPr>
              <a:t>CCSS.Math.Content.HSG-MG.A.3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dirty="0" smtClean="0"/>
              <a:t>Apply geometric methods to solve design problems.</a:t>
            </a:r>
            <a:endParaRPr lang="en-US" sz="2400" dirty="0"/>
          </a:p>
          <a:p>
            <a:pPr lvl="1"/>
            <a:r>
              <a:rPr lang="en-US" sz="2400" u="sng" dirty="0" smtClean="0">
                <a:hlinkClick r:id="rId3"/>
              </a:rPr>
              <a:t>CCSS.Math.Content.HSG-SRT.A.1b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The dilation of a line segment is longer or shorter in the ratio given by the scale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3698655"/>
              </p:ext>
            </p:extLst>
          </p:nvPr>
        </p:nvGraphicFramePr>
        <p:xfrm>
          <a:off x="304800" y="1151930"/>
          <a:ext cx="84582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0" y="228600"/>
            <a:ext cx="517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Bike Trail to Scale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038600" cy="3962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200" b="1" dirty="0" smtClean="0"/>
              <a:t>Students were asked to design a bike trail considering:</a:t>
            </a:r>
            <a:br>
              <a:rPr lang="en-US" sz="2200" b="1" dirty="0" smtClean="0"/>
            </a:br>
            <a:endParaRPr lang="en-US" sz="22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Given “codes and standards”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Cost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Topography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Societal Impacts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Environmental Impacts</a:t>
            </a:r>
            <a:br>
              <a:rPr lang="en-US" sz="1800" dirty="0" smtClean="0"/>
            </a:br>
            <a:endParaRPr lang="en-US" sz="1800" dirty="0" smtClean="0"/>
          </a:p>
          <a:p>
            <a:pPr marL="228600" indent="-171450"/>
            <a:r>
              <a:rPr lang="en-US" sz="2200" dirty="0" smtClean="0"/>
              <a:t>   </a:t>
            </a:r>
            <a:r>
              <a:rPr lang="en-US" sz="2200" b="1" dirty="0" smtClean="0"/>
              <a:t>Given:</a:t>
            </a:r>
            <a:br>
              <a:rPr lang="en-US" sz="2200" b="1" dirty="0" smtClean="0"/>
            </a:br>
            <a:endParaRPr lang="en-US" sz="22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CAGIS map printout of the area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Tracing paper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“Codes and standards”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Topographic map of the area</a:t>
            </a:r>
            <a:endParaRPr lang="en-US" sz="1800" dirty="0"/>
          </a:p>
          <a:p>
            <a:pPr marL="228600" indent="-171450"/>
            <a:endParaRPr lang="en-US" sz="1400" dirty="0" smtClean="0"/>
          </a:p>
          <a:p>
            <a:pPr marL="571500" indent="-514350">
              <a:buNone/>
            </a:pPr>
            <a:endParaRPr lang="en-US" sz="2400" dirty="0"/>
          </a:p>
        </p:txBody>
      </p:sp>
      <p:pic>
        <p:nvPicPr>
          <p:cNvPr id="6" name="Picture 5" descr="OverviewAreaSho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2286000"/>
            <a:ext cx="4562475" cy="3259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638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CAGIS Map of Surrounding Area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796885"/>
            <a:ext cx="4541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rgbClr val="7030A0"/>
                </a:solidFill>
              </a:rPr>
              <a:t>“(This activity) made me think about all the things engineers need to consider when they do a design” – Honors Geometry Student</a:t>
            </a:r>
            <a:endParaRPr lang="en-US" sz="1600" b="1" dirty="0">
              <a:ln/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661" y="876300"/>
            <a:ext cx="4245794" cy="505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16508"/>
            <a:ext cx="4343061" cy="4773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“Codes and Standards”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57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Activity Checklist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Real-World Application: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This bike trail is being designed as we speak by Wasson Way Groups and my senior class.</a:t>
            </a:r>
          </a:p>
          <a:p>
            <a:r>
              <a:rPr lang="en-US" b="1" dirty="0" smtClean="0"/>
              <a:t>Career Awareness: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Shows students the multitude of things that need to be considered when an engineer does a design</a:t>
            </a:r>
          </a:p>
          <a:p>
            <a:r>
              <a:rPr lang="en-US" b="1" dirty="0" smtClean="0"/>
              <a:t>Societal Impact:</a:t>
            </a:r>
          </a:p>
          <a:p>
            <a:pPr>
              <a:buNone/>
            </a:pPr>
            <a:r>
              <a:rPr lang="en-US" dirty="0" smtClean="0"/>
              <a:t>	Students had to consider this when doing their designs because of nearby housing units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52989" y="191494"/>
            <a:ext cx="5852886" cy="1402893"/>
            <a:chOff x="3052989" y="191494"/>
            <a:chExt cx="5852886" cy="1402893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138" y="193259"/>
              <a:ext cx="1868737" cy="14011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91494"/>
              <a:ext cx="1765666" cy="14028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989" y="191494"/>
              <a:ext cx="1852811" cy="13891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9" y="2057400"/>
            <a:ext cx="8703662" cy="3598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43400" y="2701830"/>
            <a:ext cx="4724400" cy="354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62250"/>
            <a:ext cx="4564592" cy="34234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Work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1981200"/>
            <a:ext cx="4572000" cy="3505200"/>
            <a:chOff x="76200" y="1828800"/>
            <a:chExt cx="4572000" cy="3505200"/>
          </a:xfrm>
        </p:grpSpPr>
        <p:sp>
          <p:nvSpPr>
            <p:cNvPr id="8" name="Rectangle 7"/>
            <p:cNvSpPr/>
            <p:nvPr/>
          </p:nvSpPr>
          <p:spPr>
            <a:xfrm>
              <a:off x="76200" y="1828800"/>
              <a:ext cx="4572000" cy="3505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905000"/>
              <a:ext cx="4419600" cy="33147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257800" y="814031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7030A0"/>
                </a:solidFill>
              </a:rPr>
              <a:t>“It was cool to see nothing and then see our design come to life” – Honors Geometry Student</a:t>
            </a:r>
            <a:endParaRPr lang="en-US" b="1" dirty="0">
              <a:ln/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Students struggled and overcame the “non-pretty” scale</a:t>
            </a:r>
            <a:br>
              <a:rPr lang="en-US" dirty="0" smtClean="0"/>
            </a:br>
            <a:r>
              <a:rPr lang="en-US" dirty="0" smtClean="0"/>
              <a:t>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 was amazed with some of the design considerations groups presented: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One student thought about a bike path he had been on in New York before beginning the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Hid the shed behind trees out of public eye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Truly showed engineer thinking abilities</a:t>
            </a:r>
          </a:p>
          <a:p>
            <a:pPr marL="384048" lvl="2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Students were begging for a budget at the end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143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Bike Trail to Scale Activity</vt:lpstr>
      <vt:lpstr>Unit Overview</vt:lpstr>
      <vt:lpstr>PowerPoint Presentation</vt:lpstr>
      <vt:lpstr>Activity</vt:lpstr>
      <vt:lpstr>PowerPoint Presentation</vt:lpstr>
      <vt:lpstr>ACS</vt:lpstr>
      <vt:lpstr>Student Learning</vt:lpstr>
      <vt:lpstr>Student Work</vt:lpstr>
      <vt:lpstr>Reflection</vt:lpstr>
    </vt:vector>
  </TitlesOfParts>
  <Company>U.S. 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Trail to Scale Activity</dc:title>
  <dc:creator>U.S. EPA User or Contractor</dc:creator>
  <cp:lastModifiedBy>Debora A Liberi</cp:lastModifiedBy>
  <cp:revision>26</cp:revision>
  <dcterms:created xsi:type="dcterms:W3CDTF">2014-04-07T17:11:09Z</dcterms:created>
  <dcterms:modified xsi:type="dcterms:W3CDTF">2018-04-10T21:35:00Z</dcterms:modified>
</cp:coreProperties>
</file>